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14" r:id="rId3"/>
    <p:sldId id="615" r:id="rId4"/>
    <p:sldId id="616" r:id="rId5"/>
    <p:sldId id="301" r:id="rId6"/>
    <p:sldId id="617" r:id="rId7"/>
    <p:sldId id="618" r:id="rId8"/>
    <p:sldId id="619" r:id="rId9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2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4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www.bilibili.com/video/BV11P4y147QP/?share_source=copy_web&amp;vd_source=a73c7b7cf1c4d865d906e31ee7b63e57&#13;" TargetMode="Externa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14.jpeg"/><Relationship Id="rId12" Type="http://schemas.openxmlformats.org/officeDocument/2006/relationships/image" Target="../media/image13.jpeg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807065" cy="2854960"/>
          </a:xfrm>
        </p:spPr>
        <p:txBody>
          <a:bodyPr>
            <a:normAutofit/>
          </a:bodyPr>
          <a:lstStyle/>
          <a:p>
            <a:r>
              <a:rPr lang="zh-CN" altLang="en-US" dirty="0"/>
              <a:t>用编程语言设计小游戏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       </a:t>
            </a:r>
            <a:r>
              <a:rPr lang="zh-CN" altLang="en-US" dirty="0"/>
              <a:t>猫捉老鼠小游戏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上节回顾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1111250"/>
            <a:ext cx="8957945" cy="526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0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猫为什么喜欢捉老鼠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821" y="2454995"/>
                  <a:ext cx="4391969" cy="9835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家里的猫咪和鼠鼠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制作猫捉老鼠小游戏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631448020cf55647d42be630ab497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835" y="1130935"/>
            <a:ext cx="4298315" cy="5727065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spect="1"/>
          </p:cNvSpPr>
          <p:nvPr/>
        </p:nvSpPr>
        <p:spPr>
          <a:xfrm>
            <a:off x="11115040" y="26035"/>
            <a:ext cx="920750" cy="9207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>
            <a:spLocks noChangeAspect="1"/>
          </p:cNvSpPr>
          <p:nvPr/>
        </p:nvSpPr>
        <p:spPr>
          <a:xfrm>
            <a:off x="10996930" y="585470"/>
            <a:ext cx="361315" cy="3613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wrap="none" rtlCol="0" anchor="ctr">
            <a:normAutofit fontScale="47500" lnSpcReduction="200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 b="1"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60400" y="1130935"/>
            <a:ext cx="6332855" cy="4705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buSzPct val="25000"/>
            </a:pPr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</a:rPr>
              <a:t>猫咪为什么喜欢捉老鼠呢？</a:t>
            </a:r>
            <a:endParaRPr lang="zh-CN" altLang="en-US" sz="24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226060" y="1498600"/>
            <a:ext cx="3769360" cy="2914650"/>
            <a:chOff x="660400" y="2004979"/>
            <a:chExt cx="3769232" cy="2914844"/>
          </a:xfrm>
        </p:grpSpPr>
        <p:sp>
          <p:nvSpPr>
            <p:cNvPr id="39" name="文本框 38"/>
            <p:cNvSpPr txBox="1"/>
            <p:nvPr/>
          </p:nvSpPr>
          <p:spPr>
            <a:xfrm>
              <a:off x="1279674" y="2004979"/>
              <a:ext cx="2780400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1800" dirty="0"/>
                <a:t>本能需求：</a:t>
              </a:r>
              <a:endParaRPr lang="zh-CN" altLang="en-US" sz="18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279504" y="2383464"/>
              <a:ext cx="3150128" cy="2536359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猫是天生的猎手，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抓老鼠是其本能行为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。在野外，猫为了生存需要捕食小型动物，老鼠是常见的猎物之一。这种本能经过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长期进化遗传下来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，即使现在很多家猫生活条件优渥，不需要自己捕食来获取食物，它们仍然保留了抓老鼠的本能。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660400" y="2004980"/>
              <a:ext cx="538679" cy="538676"/>
            </a:xfrm>
            <a:prstGeom prst="ellipse">
              <a:avLst/>
            </a:prstGeom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25400">
              <a:noFill/>
            </a:ln>
            <a:effectLst/>
          </p:spPr>
          <p:txBody>
            <a:bodyPr wrap="none" rtlCol="0" anchor="ctr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23116" y="2165780"/>
              <a:ext cx="213247" cy="233753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226060" y="3938270"/>
            <a:ext cx="3768725" cy="2338070"/>
            <a:chOff x="660400" y="3060868"/>
            <a:chExt cx="3399675" cy="2338225"/>
          </a:xfrm>
        </p:grpSpPr>
        <p:sp>
          <p:nvSpPr>
            <p:cNvPr id="35" name="文本框 34"/>
            <p:cNvSpPr txBox="1"/>
            <p:nvPr/>
          </p:nvSpPr>
          <p:spPr>
            <a:xfrm>
              <a:off x="1279674" y="3060868"/>
              <a:ext cx="2780400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1800" dirty="0"/>
                <a:t>营养需求：</a:t>
              </a:r>
              <a:endParaRPr lang="zh-CN" altLang="en-US" sz="18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79504" y="3439353"/>
              <a:ext cx="2780571" cy="1959740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老鼠含有丰富的营养物质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，如蛋白质、牛磺酸等。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牛磺酸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对猫的视力、生殖系统和心脏功能等都非常重要。猫自身不能合成足够的牛磺酸，需要从食物中获取，而老鼠是很好的牛磺酸来源。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60400" y="3060869"/>
              <a:ext cx="538679" cy="538676"/>
            </a:xfrm>
            <a:prstGeom prst="ellipse">
              <a:avLst/>
            </a:prstGeom>
            <a:gradFill flip="none" rotWithShape="1">
              <a:gsLst>
                <a:gs pos="5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25400">
              <a:noFill/>
            </a:ln>
            <a:effectLst/>
          </p:spPr>
          <p:txBody>
            <a:bodyPr wrap="none" rtlCol="0" anchor="ctr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823116" y="3221669"/>
              <a:ext cx="213247" cy="233753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0">
            <a:off x="8585200" y="1498600"/>
            <a:ext cx="3616325" cy="3556000"/>
            <a:chOff x="4181654" y="1988777"/>
            <a:chExt cx="3392411" cy="3555113"/>
          </a:xfrm>
        </p:grpSpPr>
        <p:sp>
          <p:nvSpPr>
            <p:cNvPr id="23" name="文本框 22"/>
            <p:cNvSpPr txBox="1"/>
            <p:nvPr/>
          </p:nvSpPr>
          <p:spPr>
            <a:xfrm>
              <a:off x="4793664" y="2004979"/>
              <a:ext cx="2780401" cy="410901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1800" dirty="0"/>
                <a:t>行为习性：</a:t>
              </a:r>
              <a:endParaRPr lang="zh-CN" altLang="en-US" sz="18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94015" y="2383014"/>
              <a:ext cx="2780050" cy="3160876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老鼠的体型大小适中，活动方式敏捷且鬼鬼祟祟，能够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激发猫的捕猎欲望和追逐本能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。猫的眼睛具有很好的夜视能力，身体灵活，爪子锋利，这些特点使它们能够在夜间轻松地捕捉老鼠。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20000"/>
                </a:lnSpc>
              </a:pPr>
              <a:endParaRPr kumimoji="1" lang="zh-CN" altLang="en-US" sz="1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此外，猫抓老鼠还可能受到环境因素的影响。在有老鼠出没的地方，猫会将其视为潜在的猎物，从而进行抓捕。</a:t>
              </a:r>
              <a:endParaRPr kumimoji="1" lang="zh-CN" altLang="en-US" sz="1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81654" y="1988777"/>
              <a:ext cx="538679" cy="538676"/>
            </a:xfrm>
            <a:prstGeom prst="ellipse">
              <a:avLst/>
            </a:prstGeom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25400">
              <a:noFill/>
            </a:ln>
            <a:effectLst/>
          </p:spPr>
          <p:txBody>
            <a:bodyPr wrap="none" rtlCol="0" anchor="ctr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344370" y="2149577"/>
              <a:ext cx="213247" cy="233753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猫为什么喜欢捉老鼠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423275" y="5157470"/>
            <a:ext cx="3768725" cy="1195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【猫真的天生会抓老鼠吗？为什么有的宠物猫不抓老鼠？【宠物知识讲解员】】</a:t>
            </a:r>
            <a:r>
              <a:rPr lang="en-US" altLang="zh-CN" sz="1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1200">
                <a:hlinkClick r:id="rId2" action="ppaction://hlinkfile"/>
              </a:rPr>
              <a:t>https://www.bilibili.com/video/BV11P4y147QP/?share_source=copy_web&amp;vd_source=a73c7b7cf1c4d865d906e31ee7b63e57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676898dd4e9c85f0cf1745d1fdcad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6895" y="2132330"/>
            <a:ext cx="3387090" cy="4528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家里的猫咪和鼠鼠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4350" y="1192530"/>
            <a:ext cx="4703868" cy="826770"/>
            <a:chOff x="987" y="2908"/>
            <a:chExt cx="7408" cy="1302"/>
          </a:xfrm>
        </p:grpSpPr>
        <p:sp>
          <p:nvSpPr>
            <p:cNvPr id="3" name="矩形: 圆角 2"/>
            <p:cNvSpPr/>
            <p:nvPr>
              <p:custDataLst>
                <p:tags r:id="rId2"/>
              </p:custDataLst>
            </p:nvPr>
          </p:nvSpPr>
          <p:spPr>
            <a:xfrm>
              <a:off x="987" y="3069"/>
              <a:ext cx="5692" cy="1141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矩形: 圆角 152"/>
            <p:cNvSpPr/>
            <p:nvPr>
              <p:custDataLst>
                <p:tags r:id="rId3"/>
              </p:custDataLst>
            </p:nvPr>
          </p:nvSpPr>
          <p:spPr>
            <a:xfrm>
              <a:off x="1217" y="3210"/>
              <a:ext cx="843" cy="84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108000" tIns="108000" rIns="108000" bIns="108000" rtlCol="0" anchor="ctr" anchorCtr="0">
              <a:normAutofit fontScale="82500"/>
            </a:bodyPr>
            <a:lstStyle/>
            <a:p>
              <a:pPr algn="ctr"/>
              <a:endParaRPr kumimoji="1" sz="2000" b="1">
                <a:solidFill>
                  <a:srgbClr val="FFFFFF"/>
                </a:solidFill>
              </a:endParaRPr>
            </a:p>
          </p:txBody>
        </p:sp>
        <p:sp>
          <p:nvSpPr>
            <p:cNvPr id="154" name="任意多边形: 形状 153"/>
            <p:cNvSpPr/>
            <p:nvPr>
              <p:custDataLst>
                <p:tags r:id="rId4"/>
              </p:custDataLst>
            </p:nvPr>
          </p:nvSpPr>
          <p:spPr bwMode="auto">
            <a:xfrm>
              <a:off x="1394" y="3375"/>
              <a:ext cx="489" cy="4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50" y="9182"/>
                  </a:moveTo>
                  <a:cubicBezTo>
                    <a:pt x="21200" y="9182"/>
                    <a:pt x="21329" y="9229"/>
                    <a:pt x="21435" y="9326"/>
                  </a:cubicBezTo>
                  <a:cubicBezTo>
                    <a:pt x="21544" y="9426"/>
                    <a:pt x="21599" y="9549"/>
                    <a:pt x="21599" y="9699"/>
                  </a:cubicBezTo>
                  <a:lnTo>
                    <a:pt x="21599" y="11867"/>
                  </a:lnTo>
                  <a:cubicBezTo>
                    <a:pt x="21599" y="12232"/>
                    <a:pt x="21415" y="12414"/>
                    <a:pt x="21050" y="12414"/>
                  </a:cubicBezTo>
                  <a:lnTo>
                    <a:pt x="18746" y="12414"/>
                  </a:lnTo>
                  <a:cubicBezTo>
                    <a:pt x="18575" y="13204"/>
                    <a:pt x="18299" y="13947"/>
                    <a:pt x="17915" y="14646"/>
                  </a:cubicBezTo>
                  <a:cubicBezTo>
                    <a:pt x="17530" y="15342"/>
                    <a:pt x="17066" y="15965"/>
                    <a:pt x="16517" y="16514"/>
                  </a:cubicBezTo>
                  <a:cubicBezTo>
                    <a:pt x="15968" y="17061"/>
                    <a:pt x="15346" y="17528"/>
                    <a:pt x="14647" y="17913"/>
                  </a:cubicBezTo>
                  <a:cubicBezTo>
                    <a:pt x="13948" y="18298"/>
                    <a:pt x="13206" y="18577"/>
                    <a:pt x="12419" y="18741"/>
                  </a:cubicBezTo>
                  <a:lnTo>
                    <a:pt x="12419" y="21050"/>
                  </a:lnTo>
                  <a:cubicBezTo>
                    <a:pt x="12419" y="21197"/>
                    <a:pt x="12369" y="21329"/>
                    <a:pt x="12269" y="21435"/>
                  </a:cubicBezTo>
                  <a:cubicBezTo>
                    <a:pt x="12172" y="21544"/>
                    <a:pt x="12049" y="21599"/>
                    <a:pt x="11896" y="21599"/>
                  </a:cubicBezTo>
                  <a:lnTo>
                    <a:pt x="9732" y="21599"/>
                  </a:lnTo>
                  <a:cubicBezTo>
                    <a:pt x="9368" y="21599"/>
                    <a:pt x="9183" y="21417"/>
                    <a:pt x="9183" y="21050"/>
                  </a:cubicBezTo>
                  <a:lnTo>
                    <a:pt x="9183" y="18741"/>
                  </a:lnTo>
                  <a:cubicBezTo>
                    <a:pt x="8396" y="18577"/>
                    <a:pt x="7654" y="18298"/>
                    <a:pt x="6955" y="17913"/>
                  </a:cubicBezTo>
                  <a:cubicBezTo>
                    <a:pt x="6259" y="17528"/>
                    <a:pt x="5634" y="17061"/>
                    <a:pt x="5085" y="16514"/>
                  </a:cubicBezTo>
                  <a:cubicBezTo>
                    <a:pt x="4536" y="15965"/>
                    <a:pt x="4069" y="15342"/>
                    <a:pt x="3687" y="14646"/>
                  </a:cubicBezTo>
                  <a:cubicBezTo>
                    <a:pt x="3300" y="13947"/>
                    <a:pt x="3024" y="13204"/>
                    <a:pt x="2856" y="12414"/>
                  </a:cubicBezTo>
                  <a:lnTo>
                    <a:pt x="551" y="12414"/>
                  </a:lnTo>
                  <a:cubicBezTo>
                    <a:pt x="187" y="12414"/>
                    <a:pt x="0" y="12231"/>
                    <a:pt x="0" y="11867"/>
                  </a:cubicBezTo>
                  <a:lnTo>
                    <a:pt x="0" y="9699"/>
                  </a:lnTo>
                  <a:cubicBezTo>
                    <a:pt x="0" y="9549"/>
                    <a:pt x="58" y="9426"/>
                    <a:pt x="167" y="9326"/>
                  </a:cubicBezTo>
                  <a:cubicBezTo>
                    <a:pt x="273" y="9229"/>
                    <a:pt x="402" y="9182"/>
                    <a:pt x="551" y="9182"/>
                  </a:cubicBezTo>
                  <a:lnTo>
                    <a:pt x="2856" y="9182"/>
                  </a:lnTo>
                  <a:cubicBezTo>
                    <a:pt x="3026" y="8392"/>
                    <a:pt x="3300" y="7652"/>
                    <a:pt x="3687" y="6953"/>
                  </a:cubicBezTo>
                  <a:cubicBezTo>
                    <a:pt x="4069" y="6251"/>
                    <a:pt x="4536" y="5631"/>
                    <a:pt x="5085" y="5081"/>
                  </a:cubicBezTo>
                  <a:cubicBezTo>
                    <a:pt x="5634" y="4532"/>
                    <a:pt x="6256" y="4065"/>
                    <a:pt x="6955" y="3680"/>
                  </a:cubicBezTo>
                  <a:cubicBezTo>
                    <a:pt x="7654" y="3298"/>
                    <a:pt x="8396" y="3022"/>
                    <a:pt x="9183" y="2852"/>
                  </a:cubicBezTo>
                  <a:lnTo>
                    <a:pt x="9183" y="546"/>
                  </a:lnTo>
                  <a:cubicBezTo>
                    <a:pt x="9183" y="181"/>
                    <a:pt x="9365" y="0"/>
                    <a:pt x="9732" y="0"/>
                  </a:cubicBezTo>
                  <a:lnTo>
                    <a:pt x="11896" y="0"/>
                  </a:lnTo>
                  <a:cubicBezTo>
                    <a:pt x="12049" y="0"/>
                    <a:pt x="12172" y="50"/>
                    <a:pt x="12269" y="158"/>
                  </a:cubicBezTo>
                  <a:cubicBezTo>
                    <a:pt x="12369" y="267"/>
                    <a:pt x="12419" y="396"/>
                    <a:pt x="12419" y="546"/>
                  </a:cubicBezTo>
                  <a:lnTo>
                    <a:pt x="12419" y="2852"/>
                  </a:lnTo>
                  <a:cubicBezTo>
                    <a:pt x="13206" y="3022"/>
                    <a:pt x="13948" y="3298"/>
                    <a:pt x="14647" y="3680"/>
                  </a:cubicBezTo>
                  <a:cubicBezTo>
                    <a:pt x="15343" y="4065"/>
                    <a:pt x="15968" y="4532"/>
                    <a:pt x="16517" y="5082"/>
                  </a:cubicBezTo>
                  <a:cubicBezTo>
                    <a:pt x="17066" y="5631"/>
                    <a:pt x="17530" y="6251"/>
                    <a:pt x="17915" y="6953"/>
                  </a:cubicBezTo>
                  <a:cubicBezTo>
                    <a:pt x="18299" y="7652"/>
                    <a:pt x="18578" y="8392"/>
                    <a:pt x="18746" y="9182"/>
                  </a:cubicBezTo>
                  <a:lnTo>
                    <a:pt x="21050" y="9182"/>
                  </a:lnTo>
                  <a:close/>
                  <a:moveTo>
                    <a:pt x="12419" y="16465"/>
                  </a:moveTo>
                  <a:cubicBezTo>
                    <a:pt x="13411" y="16194"/>
                    <a:pt x="14268" y="15698"/>
                    <a:pt x="14991" y="14981"/>
                  </a:cubicBezTo>
                  <a:cubicBezTo>
                    <a:pt x="15710" y="14264"/>
                    <a:pt x="16203" y="13410"/>
                    <a:pt x="16467" y="12414"/>
                  </a:cubicBezTo>
                  <a:lnTo>
                    <a:pt x="14048" y="12414"/>
                  </a:lnTo>
                  <a:cubicBezTo>
                    <a:pt x="13684" y="12414"/>
                    <a:pt x="13505" y="12231"/>
                    <a:pt x="13514" y="11867"/>
                  </a:cubicBezTo>
                  <a:lnTo>
                    <a:pt x="13514" y="9699"/>
                  </a:lnTo>
                  <a:cubicBezTo>
                    <a:pt x="13514" y="9549"/>
                    <a:pt x="13567" y="9426"/>
                    <a:pt x="13669" y="9326"/>
                  </a:cubicBezTo>
                  <a:cubicBezTo>
                    <a:pt x="13772" y="9229"/>
                    <a:pt x="13898" y="9182"/>
                    <a:pt x="14048" y="9182"/>
                  </a:cubicBezTo>
                  <a:lnTo>
                    <a:pt x="16467" y="9182"/>
                  </a:lnTo>
                  <a:cubicBezTo>
                    <a:pt x="16194" y="8186"/>
                    <a:pt x="15698" y="7332"/>
                    <a:pt x="14982" y="6609"/>
                  </a:cubicBezTo>
                  <a:cubicBezTo>
                    <a:pt x="14265" y="5883"/>
                    <a:pt x="13411" y="5390"/>
                    <a:pt x="12419" y="5131"/>
                  </a:cubicBezTo>
                  <a:lnTo>
                    <a:pt x="12419" y="7549"/>
                  </a:lnTo>
                  <a:cubicBezTo>
                    <a:pt x="12419" y="7699"/>
                    <a:pt x="12369" y="7828"/>
                    <a:pt x="12269" y="7928"/>
                  </a:cubicBezTo>
                  <a:cubicBezTo>
                    <a:pt x="12172" y="8031"/>
                    <a:pt x="12049" y="8081"/>
                    <a:pt x="11896" y="8081"/>
                  </a:cubicBezTo>
                  <a:lnTo>
                    <a:pt x="9732" y="8081"/>
                  </a:lnTo>
                  <a:cubicBezTo>
                    <a:pt x="9368" y="8081"/>
                    <a:pt x="9183" y="7905"/>
                    <a:pt x="9183" y="7549"/>
                  </a:cubicBezTo>
                  <a:lnTo>
                    <a:pt x="9183" y="5131"/>
                  </a:lnTo>
                  <a:cubicBezTo>
                    <a:pt x="8191" y="5402"/>
                    <a:pt x="7334" y="5895"/>
                    <a:pt x="6608" y="6612"/>
                  </a:cubicBezTo>
                  <a:cubicBezTo>
                    <a:pt x="5889" y="7332"/>
                    <a:pt x="5399" y="8187"/>
                    <a:pt x="5135" y="9182"/>
                  </a:cubicBezTo>
                  <a:lnTo>
                    <a:pt x="7580" y="9182"/>
                  </a:lnTo>
                  <a:cubicBezTo>
                    <a:pt x="7733" y="9182"/>
                    <a:pt x="7853" y="9229"/>
                    <a:pt x="7947" y="9326"/>
                  </a:cubicBezTo>
                  <a:cubicBezTo>
                    <a:pt x="8038" y="9426"/>
                    <a:pt x="8088" y="9550"/>
                    <a:pt x="8088" y="9700"/>
                  </a:cubicBezTo>
                  <a:lnTo>
                    <a:pt x="8088" y="11867"/>
                  </a:lnTo>
                  <a:cubicBezTo>
                    <a:pt x="8088" y="12017"/>
                    <a:pt x="8038" y="12144"/>
                    <a:pt x="7947" y="12252"/>
                  </a:cubicBezTo>
                  <a:cubicBezTo>
                    <a:pt x="7853" y="12364"/>
                    <a:pt x="7733" y="12414"/>
                    <a:pt x="7580" y="12414"/>
                  </a:cubicBezTo>
                  <a:lnTo>
                    <a:pt x="5135" y="12414"/>
                  </a:lnTo>
                  <a:cubicBezTo>
                    <a:pt x="5408" y="13410"/>
                    <a:pt x="5904" y="14267"/>
                    <a:pt x="6620" y="14990"/>
                  </a:cubicBezTo>
                  <a:cubicBezTo>
                    <a:pt x="7337" y="15710"/>
                    <a:pt x="8191" y="16203"/>
                    <a:pt x="9183" y="16465"/>
                  </a:cubicBezTo>
                  <a:lnTo>
                    <a:pt x="9183" y="14018"/>
                  </a:lnTo>
                  <a:cubicBezTo>
                    <a:pt x="9183" y="13868"/>
                    <a:pt x="9239" y="13744"/>
                    <a:pt x="9348" y="13653"/>
                  </a:cubicBezTo>
                  <a:cubicBezTo>
                    <a:pt x="9453" y="13559"/>
                    <a:pt x="9583" y="13512"/>
                    <a:pt x="9732" y="13512"/>
                  </a:cubicBezTo>
                  <a:lnTo>
                    <a:pt x="11896" y="13512"/>
                  </a:lnTo>
                  <a:cubicBezTo>
                    <a:pt x="12049" y="13512"/>
                    <a:pt x="12172" y="13559"/>
                    <a:pt x="12269" y="13653"/>
                  </a:cubicBezTo>
                  <a:cubicBezTo>
                    <a:pt x="12369" y="13744"/>
                    <a:pt x="12419" y="13868"/>
                    <a:pt x="12419" y="14018"/>
                  </a:cubicBezTo>
                  <a:lnTo>
                    <a:pt x="12419" y="16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72500"/>
            </a:bodyPr>
            <a:lstStyle/>
            <a:p>
              <a:pPr algn="ctr"/>
            </a:p>
          </p:txBody>
        </p:sp>
        <p:sp>
          <p:nvSpPr>
            <p:cNvPr id="156" name="文本框 155"/>
            <p:cNvSpPr txBox="1"/>
            <p:nvPr>
              <p:custDataLst>
                <p:tags r:id="rId5"/>
              </p:custDataLst>
            </p:nvPr>
          </p:nvSpPr>
          <p:spPr>
            <a:xfrm flipH="1">
              <a:off x="2256" y="2908"/>
              <a:ext cx="6139" cy="1030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华文楷体" panose="02010600040101010101" charset="-122"/>
                  <a:ea typeface="华文楷体" panose="02010600040101010101" charset="-122"/>
                </a:rPr>
                <a:t>家里的猫猫们</a:t>
              </a:r>
              <a:endParaRPr lang="zh-CN" altLang="en-US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5" name="图片 4" descr="fc40b88f5c0e790d952e03b096d91e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25" y="2132330"/>
            <a:ext cx="3408680" cy="4558665"/>
          </a:xfrm>
          <a:prstGeom prst="rect">
            <a:avLst/>
          </a:prstGeom>
        </p:spPr>
      </p:pic>
      <p:pic>
        <p:nvPicPr>
          <p:cNvPr id="6" name="图片 5" descr="17becd38bde07db3d29be6cfca513a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05" y="2132330"/>
            <a:ext cx="3372485" cy="4509135"/>
          </a:xfrm>
          <a:prstGeom prst="rect">
            <a:avLst/>
          </a:prstGeom>
        </p:spPr>
      </p:pic>
      <p:pic>
        <p:nvPicPr>
          <p:cNvPr id="7" name="图片 6" descr="f94f16c92bde3249b213595bcd1a7e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090" y="2132330"/>
            <a:ext cx="3398520" cy="4542155"/>
          </a:xfrm>
          <a:prstGeom prst="rect">
            <a:avLst/>
          </a:prstGeom>
        </p:spPr>
      </p:pic>
      <p:pic>
        <p:nvPicPr>
          <p:cNvPr id="11" name="图片 10" descr="063fbaae2755f257313c01ff0be53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810" y="2152650"/>
            <a:ext cx="3408680" cy="4556125"/>
          </a:xfrm>
          <a:prstGeom prst="rect">
            <a:avLst/>
          </a:prstGeom>
        </p:spPr>
      </p:pic>
      <p:pic>
        <p:nvPicPr>
          <p:cNvPr id="12" name="图片 11" descr="598e59a9f0b42e54646cefdbc9687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2152650"/>
            <a:ext cx="3395345" cy="4538345"/>
          </a:xfrm>
          <a:prstGeom prst="rect">
            <a:avLst/>
          </a:prstGeom>
        </p:spPr>
      </p:pic>
      <p:pic>
        <p:nvPicPr>
          <p:cNvPr id="13" name="图片 12" descr="6b23d28e01b02b515b06998b2a310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795" y="2152650"/>
            <a:ext cx="3357245" cy="4488815"/>
          </a:xfrm>
          <a:prstGeom prst="rect">
            <a:avLst/>
          </a:prstGeom>
        </p:spPr>
      </p:pic>
      <p:pic>
        <p:nvPicPr>
          <p:cNvPr id="8" name="图片 7" descr="90de76948845367f5156714a242f34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935" y="2132330"/>
            <a:ext cx="3372485" cy="4509135"/>
          </a:xfrm>
          <a:prstGeom prst="rect">
            <a:avLst/>
          </a:prstGeom>
        </p:spPr>
      </p:pic>
      <p:pic>
        <p:nvPicPr>
          <p:cNvPr id="9" name="图片 8" descr="64f4deff5e4eff802cc6a011e3769dc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6315" y="2132330"/>
            <a:ext cx="3371850" cy="450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家里的猫咪和鼠鼠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514350" y="1294765"/>
            <a:ext cx="3614420" cy="724535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3" name="矩形: 圆角 152"/>
          <p:cNvSpPr/>
          <p:nvPr>
            <p:custDataLst>
              <p:tags r:id="rId2"/>
            </p:custDataLst>
          </p:nvPr>
        </p:nvSpPr>
        <p:spPr>
          <a:xfrm>
            <a:off x="660400" y="1384300"/>
            <a:ext cx="535369" cy="535509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82500"/>
          </a:bodyPr>
          <a:lstStyle/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"/>
            </p:custDataLst>
          </p:nvPr>
        </p:nvSpPr>
        <p:spPr bwMode="auto">
          <a:xfrm>
            <a:off x="772795" y="1489075"/>
            <a:ext cx="310518" cy="3119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72500"/>
          </a:bodyPr>
          <a:lstStyle/>
          <a:p>
            <a:pPr algn="ctr"/>
          </a:p>
        </p:txBody>
      </p:sp>
      <p:sp>
        <p:nvSpPr>
          <p:cNvPr id="156" name="文本框 155"/>
          <p:cNvSpPr txBox="1"/>
          <p:nvPr>
            <p:custDataLst>
              <p:tags r:id="rId4"/>
            </p:custDataLst>
          </p:nvPr>
        </p:nvSpPr>
        <p:spPr>
          <a:xfrm flipH="1">
            <a:off x="1320165" y="1192530"/>
            <a:ext cx="3898053" cy="654062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latin typeface="华文楷体" panose="02010600040101010101" charset="-122"/>
                <a:ea typeface="华文楷体" panose="02010600040101010101" charset="-122"/>
              </a:rPr>
              <a:t>家里的鼠鼠们</a:t>
            </a:r>
            <a:endParaRPr lang="zh-CN" altLang="en-US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d569c75d7fafdd50e431d92f215b7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680" y="436245"/>
            <a:ext cx="6557010" cy="2417445"/>
          </a:xfrm>
          <a:prstGeom prst="rect">
            <a:avLst/>
          </a:prstGeom>
        </p:spPr>
      </p:pic>
      <p:pic>
        <p:nvPicPr>
          <p:cNvPr id="6" name="图片 5" descr="26ea72b6553884954e285628c6795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4289425"/>
            <a:ext cx="6166485" cy="2491740"/>
          </a:xfrm>
          <a:prstGeom prst="rect">
            <a:avLst/>
          </a:prstGeom>
        </p:spPr>
      </p:pic>
      <p:pic>
        <p:nvPicPr>
          <p:cNvPr id="5" name="图片 4" descr="05bbc0f6a45f052f72ab18fed419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70" y="2785745"/>
            <a:ext cx="7071995" cy="212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/>
          </a:bodyPr>
          <a:lstStyle/>
          <a:p>
            <a:pPr algn="r"/>
            <a:r>
              <a:rPr lang="zh-CN" altLang="en-US" sz="4800" dirty="0">
                <a:sym typeface="+mn-ea"/>
              </a:rPr>
              <a:t>制作猫捉老鼠小游戏</a:t>
            </a:r>
            <a:endParaRPr lang="zh-CN" altLang="en-US" sz="4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785" y="2309495"/>
            <a:ext cx="6889115" cy="40481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0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4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15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16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17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18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19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20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21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22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4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5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6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7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8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9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WPS 演示</Application>
  <PresentationFormat>宽屏</PresentationFormat>
  <Paragraphs>56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Arial</vt:lpstr>
      <vt:lpstr>微软雅黑</vt:lpstr>
      <vt:lpstr>华文楷体</vt:lpstr>
      <vt:lpstr>Arial Unicode MS</vt:lpstr>
      <vt:lpstr>Calibri</vt:lpstr>
      <vt:lpstr>Designed by OfficePLUS</vt:lpstr>
      <vt:lpstr>用编程语言设计小游戏——                        猫捉老鼠小游戏</vt:lpstr>
      <vt:lpstr>上节回顾</vt:lpstr>
      <vt:lpstr>PowerPoint 演示文稿</vt:lpstr>
      <vt:lpstr>猫为什么喜欢捉老鼠</vt:lpstr>
      <vt:lpstr>家里的猫咪和鼠鼠</vt:lpstr>
      <vt:lpstr>家里的猫咪和鼠鼠</vt:lpstr>
      <vt:lpstr>制作猫捉老鼠小游戏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13</cp:revision>
  <cp:lastPrinted>2024-06-23T16:00:00Z</cp:lastPrinted>
  <dcterms:created xsi:type="dcterms:W3CDTF">2024-06-23T16:00:00Z</dcterms:created>
  <dcterms:modified xsi:type="dcterms:W3CDTF">2025-08-02T14:17:36Z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